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0"/>
  </p:notesMasterIdLst>
  <p:handoutMasterIdLst>
    <p:handoutMasterId r:id="rId21"/>
  </p:handoutMasterIdLst>
  <p:sldIdLst>
    <p:sldId id="268" r:id="rId3"/>
    <p:sldId id="271" r:id="rId4"/>
    <p:sldId id="272" r:id="rId5"/>
    <p:sldId id="274" r:id="rId6"/>
    <p:sldId id="273" r:id="rId7"/>
    <p:sldId id="275" r:id="rId8"/>
    <p:sldId id="283" r:id="rId9"/>
    <p:sldId id="282" r:id="rId10"/>
    <p:sldId id="285" r:id="rId11"/>
    <p:sldId id="286" r:id="rId12"/>
    <p:sldId id="284" r:id="rId13"/>
    <p:sldId id="288" r:id="rId14"/>
    <p:sldId id="287" r:id="rId15"/>
    <p:sldId id="289" r:id="rId16"/>
    <p:sldId id="276" r:id="rId17"/>
    <p:sldId id="290" r:id="rId18"/>
    <p:sldId id="270" r:id="rId19"/>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
      <p:font typeface="Roboto" panose="02000000000000000000" pitchFamily="2" charset="0"/>
      <p:regular r:id="rId26"/>
      <p:bold r:id="rId27"/>
      <p:italic r:id="rId28"/>
      <p:boldItalic r:id="rId29"/>
    </p:embeddedFont>
    <p:embeddedFont>
      <p:font typeface="Twinkl" pitchFamily="2" charset="77"/>
      <p:regular r:id="rId3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BD33"/>
    <a:srgbClr val="CFE09B"/>
    <a:srgbClr val="F08215"/>
    <a:srgbClr val="21A6F9"/>
    <a:srgbClr val="4DB1E3"/>
    <a:srgbClr val="E34192"/>
    <a:srgbClr val="18A0DB"/>
    <a:srgbClr val="DE1E5A"/>
    <a:srgbClr val="BC0105"/>
    <a:srgbClr val="80C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8" autoAdjust="0"/>
    <p:restoredTop sz="94660"/>
  </p:normalViewPr>
  <p:slideViewPr>
    <p:cSldViewPr snapToGrid="0" showGuides="1">
      <p:cViewPr varScale="1">
        <p:scale>
          <a:sx n="109" d="100"/>
          <a:sy n="109" d="100"/>
        </p:scale>
        <p:origin x="232" y="19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handoutMaster" Target="handoutMasters/handoutMaster1.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02/11/2022</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02/11/2022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northern-ireland-resources-key-stage-1-pdmu/northern-ireland-resources-key-stage-1-pdmu-mutual-understanding-in-the-local-and-wider-community/northern-ireland-resources-key-stage-1-pdmu-mutual-understanding-in-the-local-and-wider-community-relationships-with-family-and-friends"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resources/northern-ireland-resources-key-stage-1-pdmu/northern-ireland-resources-key-stage-1-pdmu-mutual-understanding-in-the-local-and-wider-community/northern-ireland-resources-key-stage-1-pdmu-mutual-understanding-in-the-local-and-wider-community-relationships-with-family-and-friends" TargetMode="External"/><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71686" y="5948953"/>
            <a:ext cx="1215575" cy="806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s-ES"/>
              <a:t>Haga clic para modificar el estilo de título del patrón</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D924483B-4D6A-43E1-600B-0D48E5840C4F}"/>
              </a:ext>
            </a:extLst>
          </p:cNvPr>
          <p:cNvSpPr/>
          <p:nvPr userDrawn="1"/>
        </p:nvSpPr>
        <p:spPr>
          <a:xfrm>
            <a:off x="71686" y="5948953"/>
            <a:ext cx="1215575" cy="806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2295228"/>
            <a:chOff x="743837" y="1344834"/>
            <a:chExt cx="7644513" cy="2295228"/>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2021268"/>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dirty="0">
                  <a:latin typeface="Roboto" panose="02000000000000000000" pitchFamily="2" charset="0"/>
                  <a:ea typeface="Roboto" panose="02000000000000000000" pitchFamily="2" charset="0"/>
                </a:rPr>
                <a:t>This resource has been designed with animations to make it as fun and engaging as possible. To view the content in the correct formatting, please view the PowerPoint in ‘slide show mode’. This takes you from desktop to presentation mode. If you view the slides out of ‘slide show mode’, you may find that some of the text and images overlap each other and/or are difficult to read. </a:t>
              </a:r>
            </a:p>
            <a:p>
              <a:pPr>
                <a:spcAft>
                  <a:spcPts val="600"/>
                </a:spcAft>
              </a:pPr>
              <a:r>
                <a:rPr lang="en-GB" sz="1400" dirty="0">
                  <a:latin typeface="Roboto" panose="02000000000000000000" pitchFamily="2" charset="0"/>
                  <a:ea typeface="Roboto" panose="02000000000000000000" pitchFamily="2" charset="0"/>
                </a:rPr>
                <a:t>To enter slide show mode, go to the </a:t>
              </a:r>
              <a:r>
                <a:rPr lang="en-GB" sz="1400" b="1" dirty="0">
                  <a:latin typeface="Roboto" panose="02000000000000000000" pitchFamily="2" charset="0"/>
                  <a:ea typeface="Roboto" panose="02000000000000000000" pitchFamily="2" charset="0"/>
                </a:rPr>
                <a:t>slide show menu tab </a:t>
              </a:r>
              <a:r>
                <a:rPr lang="en-GB" sz="1400" dirty="0">
                  <a:latin typeface="Roboto" panose="02000000000000000000" pitchFamily="2" charset="0"/>
                  <a:ea typeface="Roboto" panose="02000000000000000000" pitchFamily="2" charset="0"/>
                </a:rPr>
                <a:t>and select either </a:t>
              </a:r>
              <a:r>
                <a:rPr lang="en-GB" sz="1400" b="1" dirty="0">
                  <a:latin typeface="Roboto" panose="02000000000000000000" pitchFamily="2" charset="0"/>
                  <a:ea typeface="Roboto" panose="02000000000000000000" pitchFamily="2" charset="0"/>
                </a:rPr>
                <a:t>from beginning</a:t>
              </a:r>
              <a:r>
                <a:rPr lang="en-GB" sz="1400" dirty="0">
                  <a:latin typeface="Roboto" panose="02000000000000000000" pitchFamily="2" charset="0"/>
                  <a:ea typeface="Roboto" panose="02000000000000000000" pitchFamily="2" charset="0"/>
                </a:rPr>
                <a:t> </a:t>
              </a:r>
              <a:r>
                <a:rPr lang="en-GB" sz="1400" b="1" dirty="0">
                  <a:latin typeface="Roboto" panose="02000000000000000000" pitchFamily="2" charset="0"/>
                  <a:ea typeface="Roboto" panose="02000000000000000000" pitchFamily="2" charset="0"/>
                </a:rPr>
                <a:t>or from current slide</a:t>
              </a:r>
              <a:r>
                <a:rPr lang="en-GB" sz="1400" dirty="0">
                  <a:latin typeface="Roboto" panose="02000000000000000000" pitchFamily="2" charset="0"/>
                  <a:ea typeface="Roboto" panose="02000000000000000000" pitchFamily="2" charset="0"/>
                </a:rPr>
                <a:t>.</a:t>
              </a: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2F2670C7-D7BB-4540-9A51-3A0D7C417F17}"/>
              </a:ext>
            </a:extLst>
          </p:cNvPr>
          <p:cNvSpPr/>
          <p:nvPr/>
        </p:nvSpPr>
        <p:spPr>
          <a:xfrm>
            <a:off x="504092" y="297513"/>
            <a:ext cx="8100646" cy="1929872"/>
          </a:xfrm>
          <a:prstGeom prst="roundRect">
            <a:avLst/>
          </a:prstGeom>
          <a:noFill/>
          <a:ln w="762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Tree>
    <p:extLst>
      <p:ext uri="{BB962C8B-B14F-4D97-AF65-F5344CB8AC3E}">
        <p14:creationId xmlns:p14="http://schemas.microsoft.com/office/powerpoint/2010/main" val="99701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cNvSpPr/>
          <p:nvPr/>
        </p:nvSpPr>
        <p:spPr>
          <a:xfrm>
            <a:off x="3406125" y="1829608"/>
            <a:ext cx="5144499" cy="1199239"/>
          </a:xfrm>
          <a:prstGeom prst="rect">
            <a:avLst/>
          </a:prstGeom>
        </p:spPr>
        <p:txBody>
          <a:bodyPr wrap="square" lIns="0" tIns="0" rIns="0" bIns="0">
            <a:spAutoFit/>
          </a:bodyPr>
          <a:lstStyle/>
          <a:p>
            <a:pPr lvl="0" algn="just" rtl="1">
              <a:lnSpc>
                <a:spcPct val="150000"/>
              </a:lnSpc>
              <a:buClr>
                <a:schemeClr val="dk1"/>
              </a:buClr>
              <a:buSzPts val="2800"/>
            </a:pPr>
            <a:r>
              <a:rPr lang="ar-SA" dirty="0">
                <a:latin typeface="Times New Roman" panose="02020603050405020304" pitchFamily="18" charset="0"/>
                <a:cs typeface="Times New Roman" panose="02020603050405020304" pitchFamily="18" charset="0"/>
              </a:rPr>
              <a:t>معنى الاحتضان أن يعيش الطفل بصورة دائمة طوال عمره مع أسرة حاضنة وليس مع أسرته التي ولدته لعدم استطاعة الأسرة الوالدة الاعتناء به.</a:t>
            </a:r>
            <a:endParaRPr lang="en-US" dirty="0">
              <a:latin typeface="Times New Roman" panose="02020603050405020304" pitchFamily="18" charset="0"/>
              <a:cs typeface="Times New Roman" panose="02020603050405020304" pitchFamily="18" charset="0"/>
            </a:endParaRPr>
          </a:p>
        </p:txBody>
      </p:sp>
      <p:sp>
        <p:nvSpPr>
          <p:cNvPr id="7" name="Rectángulo: esquinas redondeadas 6">
            <a:extLst>
              <a:ext uri="{FF2B5EF4-FFF2-40B4-BE49-F238E27FC236}">
                <a16:creationId xmlns:a16="http://schemas.microsoft.com/office/drawing/2014/main" id="{F16273C5-A102-F10C-E778-964C66BF950A}"/>
              </a:ext>
            </a:extLst>
          </p:cNvPr>
          <p:cNvSpPr/>
          <p:nvPr/>
        </p:nvSpPr>
        <p:spPr>
          <a:xfrm>
            <a:off x="2769241" y="591085"/>
            <a:ext cx="6243253"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pPr algn="l" rtl="1"/>
            <a:r>
              <a:rPr lang="ar-SA" sz="3600" b="1" dirty="0">
                <a:latin typeface="Times New Roman" panose="02020603050405020304" pitchFamily="18" charset="0"/>
                <a:cs typeface="Times New Roman" panose="02020603050405020304" pitchFamily="18" charset="0"/>
              </a:rPr>
              <a:t>ما معنى الاحتضان أو الكفالة؟</a:t>
            </a:r>
            <a:endParaRPr lang="es-ES" sz="3600" b="1" dirty="0">
              <a:latin typeface="Times New Roman" panose="02020603050405020304" pitchFamily="18" charset="0"/>
              <a:cs typeface="Times New Roman" panose="02020603050405020304" pitchFamily="18" charset="0"/>
            </a:endParaRPr>
          </a:p>
        </p:txBody>
      </p:sp>
      <p:sp>
        <p:nvSpPr>
          <p:cNvPr id="10" name="Elipse 9">
            <a:extLst>
              <a:ext uri="{FF2B5EF4-FFF2-40B4-BE49-F238E27FC236}">
                <a16:creationId xmlns:a16="http://schemas.microsoft.com/office/drawing/2014/main" id="{5547EF86-4264-62C1-D0FC-4C9E4DC04FE3}"/>
              </a:ext>
            </a:extLst>
          </p:cNvPr>
          <p:cNvSpPr/>
          <p:nvPr/>
        </p:nvSpPr>
        <p:spPr>
          <a:xfrm>
            <a:off x="887175" y="3818417"/>
            <a:ext cx="1882066" cy="1882066"/>
          </a:xfrm>
          <a:prstGeom prst="ellipse">
            <a:avLst/>
          </a:prstGeom>
          <a:solidFill>
            <a:srgbClr val="CFE0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Times New Roman" panose="02020603050405020304" pitchFamily="18" charset="0"/>
              <a:cs typeface="Times New Roman" panose="02020603050405020304" pitchFamily="18" charset="0"/>
            </a:endParaRPr>
          </a:p>
        </p:txBody>
      </p:sp>
      <p:grpSp>
        <p:nvGrpSpPr>
          <p:cNvPr id="22" name="Grupo 21">
            <a:extLst>
              <a:ext uri="{FF2B5EF4-FFF2-40B4-BE49-F238E27FC236}">
                <a16:creationId xmlns:a16="http://schemas.microsoft.com/office/drawing/2014/main" id="{68E7E4EF-CAA5-3A19-7FE5-34FD1DB10095}"/>
              </a:ext>
            </a:extLst>
          </p:cNvPr>
          <p:cNvGrpSpPr/>
          <p:nvPr/>
        </p:nvGrpSpPr>
        <p:grpSpPr>
          <a:xfrm>
            <a:off x="1234597" y="715292"/>
            <a:ext cx="1985722" cy="2541452"/>
            <a:chOff x="6311864" y="1185902"/>
            <a:chExt cx="1985722" cy="2541452"/>
          </a:xfrm>
        </p:grpSpPr>
        <p:sp>
          <p:nvSpPr>
            <p:cNvPr id="13" name="Elipse 12">
              <a:extLst>
                <a:ext uri="{FF2B5EF4-FFF2-40B4-BE49-F238E27FC236}">
                  <a16:creationId xmlns:a16="http://schemas.microsoft.com/office/drawing/2014/main" id="{CE0F1620-8503-9E0C-4DC7-F0AACDE1C53F}"/>
                </a:ext>
              </a:extLst>
            </p:cNvPr>
            <p:cNvSpPr/>
            <p:nvPr/>
          </p:nvSpPr>
          <p:spPr>
            <a:xfrm>
              <a:off x="6415520" y="1661134"/>
              <a:ext cx="1882066" cy="1882066"/>
            </a:xfrm>
            <a:prstGeom prst="ellipse">
              <a:avLst/>
            </a:prstGeom>
            <a:solidFill>
              <a:srgbClr val="CFE0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Times New Roman" panose="02020603050405020304" pitchFamily="18" charset="0"/>
                <a:cs typeface="Times New Roman" panose="02020603050405020304" pitchFamily="18" charset="0"/>
              </a:endParaRPr>
            </a:p>
          </p:txBody>
        </p:sp>
        <p:pic>
          <p:nvPicPr>
            <p:cNvPr id="14" name="Imagen 13">
              <a:extLst>
                <a:ext uri="{FF2B5EF4-FFF2-40B4-BE49-F238E27FC236}">
                  <a16:creationId xmlns:a16="http://schemas.microsoft.com/office/drawing/2014/main" id="{284B72C3-2831-C905-E40D-024C608B13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311864" y="1185902"/>
              <a:ext cx="1975684" cy="2541452"/>
            </a:xfrm>
            <a:prstGeom prst="rect">
              <a:avLst/>
            </a:prstGeom>
          </p:spPr>
        </p:pic>
      </p:grpSp>
      <p:grpSp>
        <p:nvGrpSpPr>
          <p:cNvPr id="25" name="Grupo 24">
            <a:extLst>
              <a:ext uri="{FF2B5EF4-FFF2-40B4-BE49-F238E27FC236}">
                <a16:creationId xmlns:a16="http://schemas.microsoft.com/office/drawing/2014/main" id="{8AFE0222-AFE0-974C-93D3-F040562D6E32}"/>
              </a:ext>
            </a:extLst>
          </p:cNvPr>
          <p:cNvGrpSpPr/>
          <p:nvPr/>
        </p:nvGrpSpPr>
        <p:grpSpPr>
          <a:xfrm>
            <a:off x="5071279" y="4053943"/>
            <a:ext cx="3153859" cy="2217099"/>
            <a:chOff x="4663173" y="3961170"/>
            <a:chExt cx="3153859" cy="2217099"/>
          </a:xfrm>
        </p:grpSpPr>
        <p:sp>
          <p:nvSpPr>
            <p:cNvPr id="15" name="Elipse 14">
              <a:extLst>
                <a:ext uri="{FF2B5EF4-FFF2-40B4-BE49-F238E27FC236}">
                  <a16:creationId xmlns:a16="http://schemas.microsoft.com/office/drawing/2014/main" id="{8775118F-A148-DB1C-617B-600E925B1407}"/>
                </a:ext>
              </a:extLst>
            </p:cNvPr>
            <p:cNvSpPr/>
            <p:nvPr/>
          </p:nvSpPr>
          <p:spPr>
            <a:xfrm>
              <a:off x="5399319" y="4219202"/>
              <a:ext cx="1882066" cy="1882066"/>
            </a:xfrm>
            <a:prstGeom prst="ellipse">
              <a:avLst/>
            </a:prstGeom>
            <a:solidFill>
              <a:srgbClr val="CFE0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Times New Roman" panose="02020603050405020304" pitchFamily="18" charset="0"/>
                <a:cs typeface="Times New Roman" panose="02020603050405020304" pitchFamily="18" charset="0"/>
              </a:endParaRPr>
            </a:p>
          </p:txBody>
        </p:sp>
        <p:pic>
          <p:nvPicPr>
            <p:cNvPr id="16" name="Imagen 15">
              <a:extLst>
                <a:ext uri="{FF2B5EF4-FFF2-40B4-BE49-F238E27FC236}">
                  <a16:creationId xmlns:a16="http://schemas.microsoft.com/office/drawing/2014/main" id="{31715746-9A0C-DAFF-1103-F69AAFDCA4F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663173" y="3961170"/>
              <a:ext cx="3153859" cy="2217099"/>
            </a:xfrm>
            <a:prstGeom prst="rect">
              <a:avLst/>
            </a:prstGeom>
          </p:spPr>
        </p:pic>
      </p:grpSp>
      <p:grpSp>
        <p:nvGrpSpPr>
          <p:cNvPr id="23" name="Grupo 22">
            <a:extLst>
              <a:ext uri="{FF2B5EF4-FFF2-40B4-BE49-F238E27FC236}">
                <a16:creationId xmlns:a16="http://schemas.microsoft.com/office/drawing/2014/main" id="{828753CE-64E5-8DB8-49B6-7D488FB368FB}"/>
              </a:ext>
            </a:extLst>
          </p:cNvPr>
          <p:cNvGrpSpPr/>
          <p:nvPr/>
        </p:nvGrpSpPr>
        <p:grpSpPr>
          <a:xfrm>
            <a:off x="3478600" y="2734243"/>
            <a:ext cx="2235922" cy="2189821"/>
            <a:chOff x="3201742" y="2335840"/>
            <a:chExt cx="2235922" cy="2189821"/>
          </a:xfrm>
        </p:grpSpPr>
        <p:sp>
          <p:nvSpPr>
            <p:cNvPr id="19" name="Elipse 18">
              <a:extLst>
                <a:ext uri="{FF2B5EF4-FFF2-40B4-BE49-F238E27FC236}">
                  <a16:creationId xmlns:a16="http://schemas.microsoft.com/office/drawing/2014/main" id="{0EDA721C-E03C-7596-C9BE-99B8F4B35267}"/>
                </a:ext>
              </a:extLst>
            </p:cNvPr>
            <p:cNvSpPr/>
            <p:nvPr/>
          </p:nvSpPr>
          <p:spPr>
            <a:xfrm>
              <a:off x="3387548" y="2550559"/>
              <a:ext cx="1882066" cy="1882066"/>
            </a:xfrm>
            <a:prstGeom prst="ellipse">
              <a:avLst/>
            </a:prstGeom>
            <a:solidFill>
              <a:srgbClr val="CFE0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Times New Roman" panose="02020603050405020304" pitchFamily="18" charset="0"/>
                <a:cs typeface="Times New Roman" panose="02020603050405020304" pitchFamily="18" charset="0"/>
              </a:endParaRPr>
            </a:p>
          </p:txBody>
        </p:sp>
        <p:pic>
          <p:nvPicPr>
            <p:cNvPr id="20" name="Imagen 19">
              <a:extLst>
                <a:ext uri="{FF2B5EF4-FFF2-40B4-BE49-F238E27FC236}">
                  <a16:creationId xmlns:a16="http://schemas.microsoft.com/office/drawing/2014/main" id="{D5777FF9-3E2C-DFE5-C13F-F265D033EEC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201742" y="2335840"/>
              <a:ext cx="2235922" cy="2189821"/>
            </a:xfrm>
            <a:prstGeom prst="rect">
              <a:avLst/>
            </a:prstGeom>
          </p:spPr>
        </p:pic>
      </p:grpSp>
      <p:pic>
        <p:nvPicPr>
          <p:cNvPr id="3" name="Picture 2" descr="A group of people&#10;&#10;Description automatically generated with low confidence">
            <a:extLst>
              <a:ext uri="{FF2B5EF4-FFF2-40B4-BE49-F238E27FC236}">
                <a16:creationId xmlns:a16="http://schemas.microsoft.com/office/drawing/2014/main" id="{460A6E6B-BC3A-0247-B387-9D3954603A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66180" y="3486437"/>
            <a:ext cx="2562579" cy="2546025"/>
          </a:xfrm>
          <a:prstGeom prst="rect">
            <a:avLst/>
          </a:prstGeom>
        </p:spPr>
      </p:pic>
    </p:spTree>
    <p:extLst>
      <p:ext uri="{BB962C8B-B14F-4D97-AF65-F5344CB8AC3E}">
        <p14:creationId xmlns:p14="http://schemas.microsoft.com/office/powerpoint/2010/main" val="18949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p:cNvSpPr/>
          <p:nvPr/>
        </p:nvSpPr>
        <p:spPr>
          <a:xfrm>
            <a:off x="963810" y="3141364"/>
            <a:ext cx="3012337" cy="2248345"/>
          </a:xfrm>
          <a:prstGeom prst="rect">
            <a:avLst/>
          </a:prstGeom>
          <a:solidFill>
            <a:srgbClr val="85BD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lvl="0" algn="just" rtl="1">
              <a:lnSpc>
                <a:spcPct val="150000"/>
              </a:lnSpc>
              <a:spcBef>
                <a:spcPts val="1000"/>
              </a:spcBef>
              <a:buClr>
                <a:schemeClr val="dk1"/>
              </a:buClr>
              <a:buSzPts val="2800"/>
            </a:pPr>
            <a:r>
              <a:rPr lang="ar-SA" dirty="0">
                <a:latin typeface="Times New Roman" panose="02020603050405020304" pitchFamily="18" charset="0"/>
                <a:cs typeface="Times New Roman" panose="02020603050405020304" pitchFamily="18" charset="0"/>
              </a:rPr>
              <a:t>كل هذه الأسباب خارجة عن إرادة الأسرة الوالدة لذا وجب أن تعتني بالطفل أسرة جديدة حاضنة ليكون فردًا منها يعاملهم كأسرته ويعاملونه طفلًا لهم ويحتضنوه بينهم.</a:t>
            </a:r>
            <a:endParaRPr lang="en-US" dirty="0">
              <a:latin typeface="Times New Roman" panose="02020603050405020304" pitchFamily="18" charset="0"/>
              <a:cs typeface="Times New Roman" panose="02020603050405020304" pitchFamily="18" charset="0"/>
            </a:endParaRPr>
          </a:p>
        </p:txBody>
      </p:sp>
      <p:sp>
        <p:nvSpPr>
          <p:cNvPr id="5" name="Text"/>
          <p:cNvSpPr/>
          <p:nvPr/>
        </p:nvSpPr>
        <p:spPr>
          <a:xfrm>
            <a:off x="963810" y="1942125"/>
            <a:ext cx="7330264" cy="1199239"/>
          </a:xfrm>
          <a:prstGeom prst="rect">
            <a:avLst/>
          </a:prstGeom>
        </p:spPr>
        <p:txBody>
          <a:bodyPr wrap="square" lIns="0" tIns="0" rIns="0" bIns="0">
            <a:spAutoFit/>
          </a:bodyPr>
          <a:lstStyle/>
          <a:p>
            <a:pPr lvl="0" algn="r" rtl="1">
              <a:lnSpc>
                <a:spcPct val="150000"/>
              </a:lnSpc>
              <a:buClr>
                <a:schemeClr val="dk1"/>
              </a:buClr>
              <a:buSzPts val="2800"/>
            </a:pPr>
            <a:r>
              <a:rPr lang="ar-SA" dirty="0">
                <a:latin typeface="Times New Roman" panose="02020603050405020304" pitchFamily="18" charset="0"/>
                <a:cs typeface="Times New Roman" panose="02020603050405020304" pitchFamily="18" charset="0"/>
              </a:rPr>
              <a:t>هناك أسباب كثيرة ومتنوعة لاحتضان الأطفال، مثل أن يكون طفلًا </a:t>
            </a:r>
            <a:r>
              <a:rPr lang="ar-SA" dirty="0" err="1">
                <a:latin typeface="Times New Roman" panose="02020603050405020304" pitchFamily="18" charset="0"/>
                <a:cs typeface="Times New Roman" panose="02020603050405020304" pitchFamily="18" charset="0"/>
              </a:rPr>
              <a:t>معثورًا</a:t>
            </a:r>
            <a:r>
              <a:rPr lang="ar-SA" dirty="0">
                <a:latin typeface="Times New Roman" panose="02020603050405020304" pitchFamily="18" charset="0"/>
                <a:cs typeface="Times New Roman" panose="02020603050405020304" pitchFamily="18" charset="0"/>
              </a:rPr>
              <a:t> عليه، أو طفلًا لأسرة مرت بأزمة مرضية شديدة، أو بسبب وفاة أفراد أسرته، أو غيرها من الأسباب الصعبة التي تجعل الأسرة غير قادرة على الاعتناء بالطفل. </a:t>
            </a:r>
            <a:endParaRPr lang="en-US" dirty="0">
              <a:latin typeface="Times New Roman" panose="02020603050405020304" pitchFamily="18" charset="0"/>
              <a:cs typeface="Times New Roman" panose="02020603050405020304" pitchFamily="18" charset="0"/>
            </a:endParaRPr>
          </a:p>
        </p:txBody>
      </p:sp>
      <p:sp>
        <p:nvSpPr>
          <p:cNvPr id="7" name="Rectángulo: esquinas redondeadas 6">
            <a:extLst>
              <a:ext uri="{FF2B5EF4-FFF2-40B4-BE49-F238E27FC236}">
                <a16:creationId xmlns:a16="http://schemas.microsoft.com/office/drawing/2014/main" id="{F16273C5-A102-F10C-E778-964C66BF950A}"/>
              </a:ext>
            </a:extLst>
          </p:cNvPr>
          <p:cNvSpPr/>
          <p:nvPr/>
        </p:nvSpPr>
        <p:spPr>
          <a:xfrm>
            <a:off x="-541539" y="842501"/>
            <a:ext cx="8653908"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لماذا لا تستطيع الأسرة الوالدة الاعتناء بالطفل؟</a:t>
            </a:r>
            <a:endParaRPr lang="es-ES" sz="3600" b="1" dirty="0">
              <a:latin typeface="Times New Roman" panose="02020603050405020304" pitchFamily="18" charset="0"/>
              <a:cs typeface="Times New Roman" panose="02020603050405020304" pitchFamily="18" charset="0"/>
            </a:endParaRPr>
          </a:p>
        </p:txBody>
      </p:sp>
      <p:pic>
        <p:nvPicPr>
          <p:cNvPr id="10" name="Imagen 9" descr="Dibujo animado de una persona&#10;&#10;Descripción generada automáticamente con confianza media">
            <a:extLst>
              <a:ext uri="{FF2B5EF4-FFF2-40B4-BE49-F238E27FC236}">
                <a16:creationId xmlns:a16="http://schemas.microsoft.com/office/drawing/2014/main" id="{A1F6FE93-ECDB-A8C6-2AEC-24B8E7AE20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1793" y="3264444"/>
            <a:ext cx="4295158" cy="3192540"/>
          </a:xfrm>
          <a:prstGeom prst="rect">
            <a:avLst/>
          </a:prstGeom>
        </p:spPr>
      </p:pic>
    </p:spTree>
    <p:extLst>
      <p:ext uri="{BB962C8B-B14F-4D97-AF65-F5344CB8AC3E}">
        <p14:creationId xmlns:p14="http://schemas.microsoft.com/office/powerpoint/2010/main" val="412156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3373515" y="690101"/>
            <a:ext cx="6063562"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pPr algn="ctr" rtl="1"/>
            <a:r>
              <a:rPr lang="ar-SA" sz="3600" b="1" dirty="0">
                <a:latin typeface="Times New Roman" panose="02020603050405020304" pitchFamily="18" charset="0"/>
                <a:cs typeface="Times New Roman" panose="02020603050405020304" pitchFamily="18" charset="0"/>
              </a:rPr>
              <a:t>         ما معنى "الأم الوالدة"؟</a:t>
            </a:r>
            <a:endParaRPr lang="es-ES" sz="3600" b="1" dirty="0">
              <a:latin typeface="Times New Roman" panose="02020603050405020304" pitchFamily="18" charset="0"/>
              <a:cs typeface="Times New Roman" panose="02020603050405020304" pitchFamily="18" charset="0"/>
            </a:endParaRPr>
          </a:p>
        </p:txBody>
      </p:sp>
      <p:sp>
        <p:nvSpPr>
          <p:cNvPr id="10" name="Text">
            <a:extLst>
              <a:ext uri="{FF2B5EF4-FFF2-40B4-BE49-F238E27FC236}">
                <a16:creationId xmlns:a16="http://schemas.microsoft.com/office/drawing/2014/main" id="{F874A360-4717-9ADE-2087-93BC6682020B}"/>
              </a:ext>
            </a:extLst>
          </p:cNvPr>
          <p:cNvSpPr/>
          <p:nvPr/>
        </p:nvSpPr>
        <p:spPr>
          <a:xfrm>
            <a:off x="832339" y="2206030"/>
            <a:ext cx="4841631" cy="2031325"/>
          </a:xfrm>
          <a:prstGeom prst="rect">
            <a:avLst/>
          </a:prstGeom>
        </p:spPr>
        <p:txBody>
          <a:bodyPr wrap="square" lIns="0" tIns="0" rIns="0" bIns="0">
            <a:spAutoFit/>
          </a:bodyPr>
          <a:lstStyle/>
          <a:p>
            <a:pPr algn="just" rtl="1">
              <a:lnSpc>
                <a:spcPct val="150000"/>
              </a:lnSpc>
            </a:pPr>
            <a:r>
              <a:rPr lang="ar-SA" dirty="0">
                <a:latin typeface="Times New Roman" panose="02020603050405020304" pitchFamily="18" charset="0"/>
                <a:cs typeface="Times New Roman" panose="02020603050405020304" pitchFamily="18" charset="0"/>
              </a:rPr>
              <a:t>هي الأم التي حملت الطفل في بطنها ٩ أشهر ثم ولدته، ولكنها لسبب ما تعرضت لصعوبات تعوق الاعتناء به، مثل مشكلة صحية شديدة جعلتها غير قادرة على القيام بمجهود، أو مشكلة نفسية شديدة حالت دون قدرتها على الاعتناء بالطفل، أو غيرها من الأسباب المتنوعة.</a:t>
            </a:r>
            <a:br>
              <a:rPr lang="ar-SA"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2E2EB23B-4457-C545-B4EB-4AFB364173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2934" y="2483776"/>
            <a:ext cx="3314574" cy="4878316"/>
          </a:xfrm>
          <a:prstGeom prst="rect">
            <a:avLst/>
          </a:prstGeom>
        </p:spPr>
      </p:pic>
    </p:spTree>
    <p:extLst>
      <p:ext uri="{BB962C8B-B14F-4D97-AF65-F5344CB8AC3E}">
        <p14:creationId xmlns:p14="http://schemas.microsoft.com/office/powerpoint/2010/main" val="208145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2002369" y="842501"/>
            <a:ext cx="7330265"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 ما معنى "الأسرة الوالدة"؟</a:t>
            </a:r>
            <a:endParaRPr lang="es-ES" sz="3600" b="1" dirty="0">
              <a:latin typeface="Times New Roman" panose="02020603050405020304" pitchFamily="18" charset="0"/>
              <a:cs typeface="Times New Roman" panose="02020603050405020304" pitchFamily="18" charset="0"/>
            </a:endParaRPr>
          </a:p>
        </p:txBody>
      </p:sp>
      <p:sp>
        <p:nvSpPr>
          <p:cNvPr id="8" name="Text">
            <a:extLst>
              <a:ext uri="{FF2B5EF4-FFF2-40B4-BE49-F238E27FC236}">
                <a16:creationId xmlns:a16="http://schemas.microsoft.com/office/drawing/2014/main" id="{6B5EEF45-2191-0AD0-B87D-9E473B8430F4}"/>
              </a:ext>
            </a:extLst>
          </p:cNvPr>
          <p:cNvSpPr/>
          <p:nvPr/>
        </p:nvSpPr>
        <p:spPr>
          <a:xfrm>
            <a:off x="691663" y="2927420"/>
            <a:ext cx="3880338" cy="1384995"/>
          </a:xfrm>
          <a:prstGeom prst="rect">
            <a:avLst/>
          </a:prstGeom>
        </p:spPr>
        <p:txBody>
          <a:bodyPr wrap="square" lIns="0" tIns="0" rIns="0" bIns="0">
            <a:spAutoFit/>
          </a:bodyPr>
          <a:lstStyle/>
          <a:p>
            <a:pPr algn="r" rtl="1">
              <a:lnSpc>
                <a:spcPct val="150000"/>
              </a:lnSpc>
            </a:pPr>
            <a:r>
              <a:rPr lang="ar-SA" dirty="0">
                <a:latin typeface="Times New Roman" panose="02020603050405020304" pitchFamily="18" charset="0"/>
                <a:cs typeface="Times New Roman" panose="02020603050405020304" pitchFamily="18" charset="0"/>
              </a:rPr>
              <a:t>هي الأسرة المكونة من الأم الوالدة و الأب الوالد. أي الأم التي ولدت الطفل والأب الذي شهد ولادة الطفل.</a:t>
            </a:r>
          </a:p>
          <a:p>
            <a:br>
              <a:rPr lang="ar-SA"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6" name="Picture 5" descr="A group of people&#10;&#10;Description automatically generated with low confidence">
            <a:extLst>
              <a:ext uri="{FF2B5EF4-FFF2-40B4-BE49-F238E27FC236}">
                <a16:creationId xmlns:a16="http://schemas.microsoft.com/office/drawing/2014/main" id="{0525A19C-33A0-2E46-9A8D-656C39992E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4806" y="1819045"/>
            <a:ext cx="4195743" cy="5038955"/>
          </a:xfrm>
          <a:prstGeom prst="rect">
            <a:avLst/>
          </a:prstGeom>
        </p:spPr>
      </p:pic>
    </p:spTree>
    <p:extLst>
      <p:ext uri="{BB962C8B-B14F-4D97-AF65-F5344CB8AC3E}">
        <p14:creationId xmlns:p14="http://schemas.microsoft.com/office/powerpoint/2010/main" val="261529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1113692" y="679143"/>
            <a:ext cx="8239958"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 ما معنى "الأم الحاضنة" أو "الأم الكافلة"؟</a:t>
            </a:r>
            <a:endParaRPr lang="es-ES" sz="3600" b="1" dirty="0">
              <a:latin typeface="Times New Roman" panose="02020603050405020304" pitchFamily="18" charset="0"/>
              <a:cs typeface="Times New Roman" panose="02020603050405020304" pitchFamily="18" charset="0"/>
            </a:endParaRPr>
          </a:p>
        </p:txBody>
      </p:sp>
      <p:sp>
        <p:nvSpPr>
          <p:cNvPr id="10" name="Text">
            <a:extLst>
              <a:ext uri="{FF2B5EF4-FFF2-40B4-BE49-F238E27FC236}">
                <a16:creationId xmlns:a16="http://schemas.microsoft.com/office/drawing/2014/main" id="{F874A360-4717-9ADE-2087-93BC6682020B}"/>
              </a:ext>
            </a:extLst>
          </p:cNvPr>
          <p:cNvSpPr/>
          <p:nvPr/>
        </p:nvSpPr>
        <p:spPr>
          <a:xfrm>
            <a:off x="1113692" y="2077077"/>
            <a:ext cx="3868616" cy="1800493"/>
          </a:xfrm>
          <a:prstGeom prst="rect">
            <a:avLst/>
          </a:prstGeom>
        </p:spPr>
        <p:txBody>
          <a:bodyPr wrap="square" lIns="0" tIns="0" rIns="0" bIns="0">
            <a:spAutoFit/>
          </a:bodyPr>
          <a:lstStyle/>
          <a:p>
            <a:pPr algn="just" rtl="1">
              <a:lnSpc>
                <a:spcPct val="150000"/>
              </a:lnSpc>
            </a:pPr>
            <a:r>
              <a:rPr lang="ar-SA" dirty="0">
                <a:latin typeface="Times New Roman" panose="02020603050405020304" pitchFamily="18" charset="0"/>
                <a:cs typeface="Times New Roman" panose="02020603050405020304" pitchFamily="18" charset="0"/>
              </a:rPr>
              <a:t>هي الأم الجديدة التي تعتني بالطفل و تربيه و تساعده في جميع مراحل حياته و طوال عمره إذا لم تستطع الأم الوالدة الاعتناء به.</a:t>
            </a:r>
          </a:p>
          <a:p>
            <a:br>
              <a:rPr lang="ar-SA"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3" name="Picture 2" descr="A picture containing toy, doll, vector graphics&#10;&#10;Description automatically generated">
            <a:extLst>
              <a:ext uri="{FF2B5EF4-FFF2-40B4-BE49-F238E27FC236}">
                <a16:creationId xmlns:a16="http://schemas.microsoft.com/office/drawing/2014/main" id="{DCC8D520-54BE-7344-B6D8-5AF13ED4FC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671" y="1789082"/>
            <a:ext cx="3514847" cy="5068918"/>
          </a:xfrm>
          <a:prstGeom prst="rect">
            <a:avLst/>
          </a:prstGeom>
        </p:spPr>
      </p:pic>
    </p:spTree>
    <p:extLst>
      <p:ext uri="{BB962C8B-B14F-4D97-AF65-F5344CB8AC3E}">
        <p14:creationId xmlns:p14="http://schemas.microsoft.com/office/powerpoint/2010/main" val="370335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222738" y="679143"/>
            <a:ext cx="9576388"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 ما معنى "الأسرة الحاضنة" أو "الأسرة الكافلة"؟</a:t>
            </a:r>
            <a:endParaRPr lang="es-ES" sz="3600" b="1" dirty="0">
              <a:latin typeface="Times New Roman" panose="02020603050405020304" pitchFamily="18" charset="0"/>
              <a:cs typeface="Times New Roman" panose="02020603050405020304" pitchFamily="18" charset="0"/>
            </a:endParaRPr>
          </a:p>
        </p:txBody>
      </p:sp>
      <p:sp>
        <p:nvSpPr>
          <p:cNvPr id="10" name="Text">
            <a:extLst>
              <a:ext uri="{FF2B5EF4-FFF2-40B4-BE49-F238E27FC236}">
                <a16:creationId xmlns:a16="http://schemas.microsoft.com/office/drawing/2014/main" id="{F874A360-4717-9ADE-2087-93BC6682020B}"/>
              </a:ext>
            </a:extLst>
          </p:cNvPr>
          <p:cNvSpPr/>
          <p:nvPr/>
        </p:nvSpPr>
        <p:spPr>
          <a:xfrm>
            <a:off x="1113691" y="2077077"/>
            <a:ext cx="7209693" cy="1661993"/>
          </a:xfrm>
          <a:prstGeom prst="rect">
            <a:avLst/>
          </a:prstGeom>
        </p:spPr>
        <p:txBody>
          <a:bodyPr wrap="square" lIns="0" tIns="0" rIns="0" bIns="0">
            <a:spAutoFit/>
          </a:bodyPr>
          <a:lstStyle/>
          <a:p>
            <a:pPr algn="just" rtl="1">
              <a:lnSpc>
                <a:spcPct val="150000"/>
              </a:lnSpc>
            </a:pPr>
            <a:r>
              <a:rPr lang="ar-SA" dirty="0">
                <a:latin typeface="Times New Roman" panose="02020603050405020304" pitchFamily="18" charset="0"/>
                <a:cs typeface="Times New Roman" panose="02020603050405020304" pitchFamily="18" charset="0"/>
              </a:rPr>
              <a:t>هي أسرة الطفل الجديدة و تكون معه طوال العمر لأن العائلة تبقى للأبد و تكون الأسرة متماسكة مع بعضها مثل أي عائلة و تقدم للطفل الرعاية و الحب و الاهتمام طوال حياته.</a:t>
            </a:r>
          </a:p>
          <a:p>
            <a:br>
              <a:rPr lang="ar-SA" dirty="0">
                <a:latin typeface="Times New Roman" panose="02020603050405020304" pitchFamily="18" charset="0"/>
                <a:cs typeface="Times New Roman" panose="02020603050405020304" pitchFamily="18" charset="0"/>
              </a:rPr>
            </a:br>
            <a:br>
              <a:rPr lang="ar-SA"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4" name="Picture 3" descr="A picture containing text, doll, toy&#10;&#10;Description automatically generated">
            <a:extLst>
              <a:ext uri="{FF2B5EF4-FFF2-40B4-BE49-F238E27FC236}">
                <a16:creationId xmlns:a16="http://schemas.microsoft.com/office/drawing/2014/main" id="{A4247490-3AE1-7C42-8FAE-F6E979A125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01" y="3036277"/>
            <a:ext cx="5014774" cy="3821723"/>
          </a:xfrm>
          <a:prstGeom prst="rect">
            <a:avLst/>
          </a:prstGeom>
        </p:spPr>
      </p:pic>
    </p:spTree>
    <p:extLst>
      <p:ext uri="{BB962C8B-B14F-4D97-AF65-F5344CB8AC3E}">
        <p14:creationId xmlns:p14="http://schemas.microsoft.com/office/powerpoint/2010/main" val="134904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1113692" y="679143"/>
            <a:ext cx="8239958"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هل كل الأسر تتكون من أم وأب وأطفالهم؟</a:t>
            </a:r>
            <a:endParaRPr lang="es-ES" sz="3600" b="1" dirty="0">
              <a:latin typeface="Times New Roman" panose="02020603050405020304" pitchFamily="18" charset="0"/>
              <a:cs typeface="Times New Roman" panose="02020603050405020304" pitchFamily="18" charset="0"/>
            </a:endParaRPr>
          </a:p>
        </p:txBody>
      </p:sp>
      <p:pic>
        <p:nvPicPr>
          <p:cNvPr id="5" name="Imagen 10">
            <a:extLst>
              <a:ext uri="{FF2B5EF4-FFF2-40B4-BE49-F238E27FC236}">
                <a16:creationId xmlns:a16="http://schemas.microsoft.com/office/drawing/2014/main" id="{523D7D0C-F9A8-A840-9139-1BA57B05E36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flipH="1">
            <a:off x="6357552" y="1954887"/>
            <a:ext cx="1735658" cy="4690276"/>
          </a:xfrm>
          <a:prstGeom prst="rect">
            <a:avLst/>
          </a:prstGeom>
        </p:spPr>
      </p:pic>
      <p:sp>
        <p:nvSpPr>
          <p:cNvPr id="6" name="Bocadillo: rectángulo con esquinas redondeadas 4">
            <a:extLst>
              <a:ext uri="{FF2B5EF4-FFF2-40B4-BE49-F238E27FC236}">
                <a16:creationId xmlns:a16="http://schemas.microsoft.com/office/drawing/2014/main" id="{D57F9471-CEA8-F549-8E12-040C000019AD}"/>
              </a:ext>
            </a:extLst>
          </p:cNvPr>
          <p:cNvSpPr/>
          <p:nvPr/>
        </p:nvSpPr>
        <p:spPr>
          <a:xfrm>
            <a:off x="1855432" y="2123982"/>
            <a:ext cx="3808521" cy="3292080"/>
          </a:xfrm>
          <a:prstGeom prst="wedgeRoundRectCallout">
            <a:avLst>
              <a:gd name="adj1" fmla="val 70369"/>
              <a:gd name="adj2" fmla="val 8360"/>
              <a:gd name="adj3" fmla="val 16667"/>
            </a:avLst>
          </a:prstGeom>
          <a:solidFill>
            <a:srgbClr val="85B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latin typeface="Times New Roman" panose="02020603050405020304" pitchFamily="18" charset="0"/>
                <a:cs typeface="Times New Roman" panose="02020603050405020304" pitchFamily="18" charset="0"/>
              </a:rPr>
              <a:t>الإجابة لا</a:t>
            </a:r>
          </a:p>
          <a:p>
            <a:pPr algn="ctr">
              <a:lnSpc>
                <a:spcPct val="150000"/>
              </a:lnSpc>
            </a:pPr>
            <a:r>
              <a:rPr lang="ar-SA" dirty="0">
                <a:latin typeface="Times New Roman" panose="02020603050405020304" pitchFamily="18" charset="0"/>
                <a:cs typeface="Times New Roman" panose="02020603050405020304" pitchFamily="18" charset="0"/>
              </a:rPr>
              <a:t>يعتقد الكثير من الناس أن الأسرة يجب أن تتكون من أب وأم وأطفالهم فقط، لكن هناك العديد من أنواع الأسر التي تعيش حولنا وتختلف في عدد أفرادها، وفي الأشخاص الذين يعتنون بالأطفال فيها. سأريكم الآن بعض الأمثلة الموجودة حولنا.</a:t>
            </a:r>
          </a:p>
        </p:txBody>
      </p:sp>
    </p:spTree>
    <p:extLst>
      <p:ext uri="{BB962C8B-B14F-4D97-AF65-F5344CB8AC3E}">
        <p14:creationId xmlns:p14="http://schemas.microsoft.com/office/powerpoint/2010/main" val="14456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1861693" y="679143"/>
            <a:ext cx="7481600"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هناك أطفال يعيشون مع الأم وحدها</a:t>
            </a:r>
            <a:endParaRPr lang="es-ES" sz="3600" b="1" dirty="0">
              <a:latin typeface="Times New Roman" panose="02020603050405020304" pitchFamily="18" charset="0"/>
              <a:cs typeface="Times New Roman" panose="02020603050405020304" pitchFamily="18" charset="0"/>
            </a:endParaRPr>
          </a:p>
        </p:txBody>
      </p:sp>
      <p:pic>
        <p:nvPicPr>
          <p:cNvPr id="3" name="Picture 2" descr="A picture containing text, doll, toy&#10;&#10;Description automatically generated">
            <a:extLst>
              <a:ext uri="{FF2B5EF4-FFF2-40B4-BE49-F238E27FC236}">
                <a16:creationId xmlns:a16="http://schemas.microsoft.com/office/drawing/2014/main" id="{DBF2C485-6B4F-154F-B48E-EB32D180B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9901"/>
            <a:ext cx="7282307" cy="5344496"/>
          </a:xfrm>
          <a:prstGeom prst="rect">
            <a:avLst/>
          </a:prstGeom>
        </p:spPr>
      </p:pic>
    </p:spTree>
    <p:extLst>
      <p:ext uri="{BB962C8B-B14F-4D97-AF65-F5344CB8AC3E}">
        <p14:creationId xmlns:p14="http://schemas.microsoft.com/office/powerpoint/2010/main" val="235678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553260" y="679143"/>
            <a:ext cx="7481600"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هناك أطفال يعيشون مع الأب وحده</a:t>
            </a:r>
            <a:endParaRPr lang="es-ES" sz="3600" b="1" dirty="0">
              <a:latin typeface="Times New Roman" panose="02020603050405020304" pitchFamily="18" charset="0"/>
              <a:cs typeface="Times New Roman" panose="02020603050405020304" pitchFamily="18" charset="0"/>
            </a:endParaRPr>
          </a:p>
        </p:txBody>
      </p:sp>
      <p:pic>
        <p:nvPicPr>
          <p:cNvPr id="3" name="Picture 2" descr="A picture containing text&#10;&#10;Description automatically generated">
            <a:extLst>
              <a:ext uri="{FF2B5EF4-FFF2-40B4-BE49-F238E27FC236}">
                <a16:creationId xmlns:a16="http://schemas.microsoft.com/office/drawing/2014/main" id="{85B0B2F8-9924-F64D-8FE8-0A3CFA064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7015" y="1935380"/>
            <a:ext cx="6002215" cy="4243477"/>
          </a:xfrm>
          <a:prstGeom prst="rect">
            <a:avLst/>
          </a:prstGeom>
        </p:spPr>
      </p:pic>
    </p:spTree>
    <p:extLst>
      <p:ext uri="{BB962C8B-B14F-4D97-AF65-F5344CB8AC3E}">
        <p14:creationId xmlns:p14="http://schemas.microsoft.com/office/powerpoint/2010/main" val="256448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541538" y="842501"/>
            <a:ext cx="7481600"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هناك أطفال يعيشون مع الجد والجدة</a:t>
            </a:r>
            <a:endParaRPr lang="es-ES" sz="3600" b="1" dirty="0">
              <a:latin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D2D0C778-3575-FE01-C785-178901EFE81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120563" y="2711858"/>
            <a:ext cx="4902873" cy="3466999"/>
          </a:xfrm>
          <a:prstGeom prst="rect">
            <a:avLst/>
          </a:prstGeom>
        </p:spPr>
      </p:pic>
    </p:spTree>
    <p:extLst>
      <p:ext uri="{BB962C8B-B14F-4D97-AF65-F5344CB8AC3E}">
        <p14:creationId xmlns:p14="http://schemas.microsoft.com/office/powerpoint/2010/main" val="75619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1216924" y="515020"/>
            <a:ext cx="8020860"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هناك أطفال يعيشون مع الأب وزوجة الأب</a:t>
            </a:r>
            <a:endParaRPr lang="es-ES" sz="3600" b="1" dirty="0">
              <a:latin typeface="Times New Roman" panose="02020603050405020304" pitchFamily="18" charset="0"/>
              <a:cs typeface="Times New Roman" panose="02020603050405020304" pitchFamily="18" charset="0"/>
            </a:endParaRPr>
          </a:p>
        </p:txBody>
      </p:sp>
      <p:pic>
        <p:nvPicPr>
          <p:cNvPr id="3" name="Picture 2" descr="A group of people posing for the camera&#10;&#10;Description automatically generated with medium confidence">
            <a:extLst>
              <a:ext uri="{FF2B5EF4-FFF2-40B4-BE49-F238E27FC236}">
                <a16:creationId xmlns:a16="http://schemas.microsoft.com/office/drawing/2014/main" id="{CD180C4C-EA7D-D24E-BCF4-F26444FDE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6039" y="1662289"/>
            <a:ext cx="4909900" cy="4680691"/>
          </a:xfrm>
          <a:prstGeom prst="rect">
            <a:avLst/>
          </a:prstGeom>
        </p:spPr>
      </p:pic>
    </p:spTree>
    <p:extLst>
      <p:ext uri="{BB962C8B-B14F-4D97-AF65-F5344CB8AC3E}">
        <p14:creationId xmlns:p14="http://schemas.microsoft.com/office/powerpoint/2010/main" val="142795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553260" y="679143"/>
            <a:ext cx="7481600"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هناك أطفال يعيشون مع الأم وزوج الأم</a:t>
            </a:r>
            <a:endParaRPr lang="es-ES" sz="3600" b="1" dirty="0">
              <a:latin typeface="Times New Roman" panose="02020603050405020304" pitchFamily="18" charset="0"/>
              <a:cs typeface="Times New Roman" panose="02020603050405020304" pitchFamily="18" charset="0"/>
            </a:endParaRPr>
          </a:p>
        </p:txBody>
      </p:sp>
      <p:pic>
        <p:nvPicPr>
          <p:cNvPr id="3" name="Picture 2" descr="A group of people looking at a computer screen&#10;&#10;Description automatically generated with low confidence">
            <a:extLst>
              <a:ext uri="{FF2B5EF4-FFF2-40B4-BE49-F238E27FC236}">
                <a16:creationId xmlns:a16="http://schemas.microsoft.com/office/drawing/2014/main" id="{B5F74CEA-852E-DC4B-944D-17BD279537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139" y="2135709"/>
            <a:ext cx="7257722" cy="4276813"/>
          </a:xfrm>
          <a:prstGeom prst="rect">
            <a:avLst/>
          </a:prstGeom>
        </p:spPr>
      </p:pic>
    </p:spTree>
    <p:extLst>
      <p:ext uri="{BB962C8B-B14F-4D97-AF65-F5344CB8AC3E}">
        <p14:creationId xmlns:p14="http://schemas.microsoft.com/office/powerpoint/2010/main" val="227788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2019071" y="692598"/>
            <a:ext cx="7247138"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هناك أطفال يعيشون في دور رعاية</a:t>
            </a:r>
            <a:endParaRPr lang="es-ES" sz="3600" b="1" dirty="0">
              <a:latin typeface="Times New Roman" panose="02020603050405020304" pitchFamily="18" charset="0"/>
              <a:cs typeface="Times New Roman" panose="02020603050405020304" pitchFamily="18" charset="0"/>
            </a:endParaRPr>
          </a:p>
        </p:txBody>
      </p:sp>
      <p:pic>
        <p:nvPicPr>
          <p:cNvPr id="4" name="Imagen 8">
            <a:extLst>
              <a:ext uri="{FF2B5EF4-FFF2-40B4-BE49-F238E27FC236}">
                <a16:creationId xmlns:a16="http://schemas.microsoft.com/office/drawing/2014/main" id="{2382A94F-7A31-C64F-9DB2-F630F3A446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019071" y="2599250"/>
            <a:ext cx="5105858" cy="3610537"/>
          </a:xfrm>
          <a:prstGeom prst="rect">
            <a:avLst/>
          </a:prstGeom>
        </p:spPr>
      </p:pic>
    </p:spTree>
    <p:extLst>
      <p:ext uri="{BB962C8B-B14F-4D97-AF65-F5344CB8AC3E}">
        <p14:creationId xmlns:p14="http://schemas.microsoft.com/office/powerpoint/2010/main" val="167597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372436" y="528475"/>
            <a:ext cx="7247138" cy="976544"/>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r>
              <a:rPr lang="ar-SA" sz="3600" b="1" dirty="0">
                <a:latin typeface="Times New Roman" panose="02020603050405020304" pitchFamily="18" charset="0"/>
                <a:cs typeface="Times New Roman" panose="02020603050405020304" pitchFamily="18" charset="0"/>
              </a:rPr>
              <a:t>وهناك أطفال يعيشون مع أسرة حاضنة</a:t>
            </a:r>
            <a:endParaRPr lang="es-ES" sz="3600" b="1" dirty="0">
              <a:latin typeface="Times New Roman" panose="02020603050405020304" pitchFamily="18" charset="0"/>
              <a:cs typeface="Times New Roman" panose="02020603050405020304" pitchFamily="18" charset="0"/>
            </a:endParaRPr>
          </a:p>
        </p:txBody>
      </p:sp>
      <p:pic>
        <p:nvPicPr>
          <p:cNvPr id="5" name="Picture 4" descr="Graphical user interface, Teams&#10;&#10;Description automatically generated">
            <a:extLst>
              <a:ext uri="{FF2B5EF4-FFF2-40B4-BE49-F238E27FC236}">
                <a16:creationId xmlns:a16="http://schemas.microsoft.com/office/drawing/2014/main" id="{F7D0AEDC-EF47-2C43-B4B9-6AF6F9F6A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2255" y="1616230"/>
            <a:ext cx="5239490" cy="4625533"/>
          </a:xfrm>
          <a:prstGeom prst="rect">
            <a:avLst/>
          </a:prstGeom>
        </p:spPr>
      </p:pic>
    </p:spTree>
    <p:extLst>
      <p:ext uri="{BB962C8B-B14F-4D97-AF65-F5344CB8AC3E}">
        <p14:creationId xmlns:p14="http://schemas.microsoft.com/office/powerpoint/2010/main" val="353150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F16273C5-A102-F10C-E778-964C66BF950A}"/>
              </a:ext>
            </a:extLst>
          </p:cNvPr>
          <p:cNvSpPr/>
          <p:nvPr/>
        </p:nvSpPr>
        <p:spPr>
          <a:xfrm>
            <a:off x="463061" y="427390"/>
            <a:ext cx="8217877" cy="1872760"/>
          </a:xfrm>
          <a:prstGeom prst="roundRect">
            <a:avLst/>
          </a:prstGeom>
          <a:solidFill>
            <a:srgbClr val="F08215"/>
          </a:solidFill>
          <a:ln>
            <a:noFill/>
          </a:ln>
        </p:spPr>
        <p:style>
          <a:lnRef idx="2">
            <a:schemeClr val="accent1">
              <a:shade val="50000"/>
            </a:schemeClr>
          </a:lnRef>
          <a:fillRef idx="1">
            <a:schemeClr val="accent1"/>
          </a:fillRef>
          <a:effectRef idx="0">
            <a:schemeClr val="accent1"/>
          </a:effectRef>
          <a:fontRef idx="minor">
            <a:schemeClr val="lt1"/>
          </a:fontRef>
        </p:style>
        <p:txBody>
          <a:bodyPr lIns="1296000" rtlCol="0" anchor="ctr"/>
          <a:lstStyle/>
          <a:p>
            <a:pPr marL="719138" algn="ctr" rtl="1"/>
            <a:r>
              <a:rPr lang="ar-SA" sz="3600" b="1" dirty="0">
                <a:latin typeface="Times New Roman" panose="02020603050405020304" pitchFamily="18" charset="0"/>
                <a:cs typeface="Times New Roman" panose="02020603050405020304" pitchFamily="18" charset="0"/>
              </a:rPr>
              <a:t>ربما تختلف جميع هذه الأسر فيما بينها، ولكنها بلا شك اجتمعت على تقديم الحب والاهتمام والرعاية لأطفالها للأبد</a:t>
            </a:r>
            <a:endParaRPr lang="es-ES" sz="3600" b="1" dirty="0">
              <a:latin typeface="Times New Roman" panose="02020603050405020304" pitchFamily="18" charset="0"/>
              <a:cs typeface="Times New Roman" panose="02020603050405020304" pitchFamily="18" charset="0"/>
            </a:endParaRPr>
          </a:p>
        </p:txBody>
      </p:sp>
      <p:pic>
        <p:nvPicPr>
          <p:cNvPr id="3" name="Picture 2" descr="A picture containing vector graphics&#10;&#10;Description automatically generated">
            <a:extLst>
              <a:ext uri="{FF2B5EF4-FFF2-40B4-BE49-F238E27FC236}">
                <a16:creationId xmlns:a16="http://schemas.microsoft.com/office/drawing/2014/main" id="{55DA9D91-A2FE-7C4D-8010-48CA72CF3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4969" y="2187146"/>
            <a:ext cx="4772162" cy="4224441"/>
          </a:xfrm>
          <a:prstGeom prst="rect">
            <a:avLst/>
          </a:prstGeom>
        </p:spPr>
      </p:pic>
    </p:spTree>
    <p:extLst>
      <p:ext uri="{BB962C8B-B14F-4D97-AF65-F5344CB8AC3E}">
        <p14:creationId xmlns:p14="http://schemas.microsoft.com/office/powerpoint/2010/main" val="56331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893146"/>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 id="{AEAE8EFC-84E1-44A5-B19D-1CAE340B02B6}" vid="{010B92F8-2E9D-4993-ABC6-5071BBCC9E2D}"/>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id="{AEAE8EFC-84E1-44A5-B19D-1CAE340B02B6}" vid="{1AD28E7D-A90E-4DFD-B834-C66F360CCA3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1462</TotalTime>
  <Words>395</Words>
  <Application>Microsoft Macintosh PowerPoint</Application>
  <PresentationFormat>On-screen Show (4:3)</PresentationFormat>
  <Paragraphs>27</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Roboto</vt:lpstr>
      <vt:lpstr>Twinkl</vt:lpstr>
      <vt:lpstr>Calibri</vt:lpstr>
      <vt:lpstr>Arial</vt:lpstr>
      <vt:lpstr>Times New Roman</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Indy Miller</dc:creator>
  <cp:lastModifiedBy>Menna zean</cp:lastModifiedBy>
  <cp:revision>7</cp:revision>
  <dcterms:created xsi:type="dcterms:W3CDTF">2022-10-05T08:56:21Z</dcterms:created>
  <dcterms:modified xsi:type="dcterms:W3CDTF">2022-11-02T20:19:49Z</dcterms:modified>
</cp:coreProperties>
</file>